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3" r:id="rId4"/>
    <p:sldId id="275" r:id="rId5"/>
    <p:sldId id="259" r:id="rId6"/>
    <p:sldId id="266" r:id="rId7"/>
    <p:sldId id="269" r:id="rId8"/>
    <p:sldId id="270" r:id="rId9"/>
    <p:sldId id="272" r:id="rId10"/>
    <p:sldId id="257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5;&#1050;121\Documents\!Grechanaya\&#1055;&#1088;&#1086;&#1077;&#1082;&#1090;&#1099;\&#1056;&#1062;%20&#1048;&#1089;&#1072;&#1077;&#1074;&#1072;%202017\&#1050;&#1083;&#1080;&#1085;&#1080;&#1082;&#1072;%20&#1048;&#1089;&#1072;&#1077;&#1074;&#1072;%20&#1076;&#1072;&#1085;&#1085;&#1099;&#1077;\&#1050;&#1086;&#1083;&#1080;&#1095;&#1077;&#1089;&#1090;&#1074;&#1086;%20%20&#1074;&#1080;&#1076;&#1086;&#1074;%20&#1085;&#1077;&#1075;&#1072;&#1090;&#1080;&#1074;&#1085;&#1086;&#1075;&#1086;%20&#1076;&#1077;&#1090;&#1089;&#1082;&#1086;&#1075;&#1086;%20&#1086;&#1087;&#1099;&#1090;&#1072;%20&#1087;&#1086;%20&#1087;&#1086;&#1083;&#1091;.xlsx" TargetMode="External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Лист1!$B$23</c:f>
              <c:strCache>
                <c:ptCount val="1"/>
                <c:pt idx="0">
                  <c:v>мужчины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howVal val="1"/>
          </c:dLbls>
          <c:cat>
            <c:strRef>
              <c:f>Лист1!$A$24:$A$33</c:f>
              <c:strCache>
                <c:ptCount val="10"/>
                <c:pt idx="0">
                  <c:v>Эмоциональное насилие</c:v>
                </c:pt>
                <c:pt idx="1">
                  <c:v>Физическое насилие</c:v>
                </c:pt>
                <c:pt idx="2">
                  <c:v>Сексуальное насилие **</c:v>
                </c:pt>
                <c:pt idx="3">
                  <c:v>Эмоциональное пренебрежение**</c:v>
                </c:pt>
                <c:pt idx="4">
                  <c:v>Физическое пренебрежение**</c:v>
                </c:pt>
                <c:pt idx="5">
                  <c:v>Развод родителей</c:v>
                </c:pt>
                <c:pt idx="6">
                  <c:v>Насилие над матерью</c:v>
                </c:pt>
                <c:pt idx="7">
                  <c:v>В семье злоупотр. алкоголем или наркотиками</c:v>
                </c:pt>
                <c:pt idx="8">
                  <c:v>В семье психическое заболевание*</c:v>
                </c:pt>
                <c:pt idx="9">
                  <c:v>Член семьи в тюрьме**</c:v>
                </c:pt>
              </c:strCache>
            </c:strRef>
          </c:cat>
          <c:val>
            <c:numRef>
              <c:f>Лист1!$B$24:$B$33</c:f>
              <c:numCache>
                <c:formatCode>0%</c:formatCode>
                <c:ptCount val="10"/>
                <c:pt idx="0">
                  <c:v>0.5</c:v>
                </c:pt>
                <c:pt idx="1">
                  <c:v>0.30800000000000005</c:v>
                </c:pt>
                <c:pt idx="2">
                  <c:v>0.1</c:v>
                </c:pt>
                <c:pt idx="3">
                  <c:v>0.34600000000000009</c:v>
                </c:pt>
                <c:pt idx="4">
                  <c:v>6.2000000000000013E-2</c:v>
                </c:pt>
                <c:pt idx="5">
                  <c:v>0.45400000000000001</c:v>
                </c:pt>
                <c:pt idx="6">
                  <c:v>0.2</c:v>
                </c:pt>
                <c:pt idx="7">
                  <c:v>0.57700000000000007</c:v>
                </c:pt>
                <c:pt idx="8">
                  <c:v>0.2</c:v>
                </c:pt>
                <c:pt idx="9">
                  <c:v>9.2000000000000026E-2</c:v>
                </c:pt>
              </c:numCache>
            </c:numRef>
          </c:val>
        </c:ser>
        <c:ser>
          <c:idx val="1"/>
          <c:order val="1"/>
          <c:tx>
            <c:strRef>
              <c:f>Лист1!$C$23</c:f>
              <c:strCache>
                <c:ptCount val="1"/>
                <c:pt idx="0">
                  <c:v>женщины</c:v>
                </c:pt>
              </c:strCache>
            </c:strRef>
          </c:tx>
          <c:dLbls>
            <c:showVal val="1"/>
          </c:dLbls>
          <c:cat>
            <c:strRef>
              <c:f>Лист1!$A$24:$A$33</c:f>
              <c:strCache>
                <c:ptCount val="10"/>
                <c:pt idx="0">
                  <c:v>Эмоциональное насилие</c:v>
                </c:pt>
                <c:pt idx="1">
                  <c:v>Физическое насилие</c:v>
                </c:pt>
                <c:pt idx="2">
                  <c:v>Сексуальное насилие **</c:v>
                </c:pt>
                <c:pt idx="3">
                  <c:v>Эмоциональное пренебрежение**</c:v>
                </c:pt>
                <c:pt idx="4">
                  <c:v>Физическое пренебрежение**</c:v>
                </c:pt>
                <c:pt idx="5">
                  <c:v>Развод родителей</c:v>
                </c:pt>
                <c:pt idx="6">
                  <c:v>Насилие над матерью</c:v>
                </c:pt>
                <c:pt idx="7">
                  <c:v>В семье злоупотр. алкоголем или наркотиками</c:v>
                </c:pt>
                <c:pt idx="8">
                  <c:v>В семье психическое заболевание*</c:v>
                </c:pt>
                <c:pt idx="9">
                  <c:v>Член семьи в тюрьме**</c:v>
                </c:pt>
              </c:strCache>
            </c:strRef>
          </c:cat>
          <c:val>
            <c:numRef>
              <c:f>Лист1!$C$24:$C$33</c:f>
              <c:numCache>
                <c:formatCode>0%</c:formatCode>
                <c:ptCount val="10"/>
                <c:pt idx="0">
                  <c:v>0.53800000000000003</c:v>
                </c:pt>
                <c:pt idx="1">
                  <c:v>0.38500000000000006</c:v>
                </c:pt>
                <c:pt idx="2">
                  <c:v>0.38800000000000007</c:v>
                </c:pt>
                <c:pt idx="3">
                  <c:v>0.55800000000000005</c:v>
                </c:pt>
                <c:pt idx="4">
                  <c:v>0.17300000000000001</c:v>
                </c:pt>
                <c:pt idx="5">
                  <c:v>0.63500000000000012</c:v>
                </c:pt>
                <c:pt idx="6">
                  <c:v>0.28800000000000003</c:v>
                </c:pt>
                <c:pt idx="7">
                  <c:v>0.67300000000000015</c:v>
                </c:pt>
                <c:pt idx="8">
                  <c:v>0.32700000000000007</c:v>
                </c:pt>
                <c:pt idx="9">
                  <c:v>0.26900000000000002</c:v>
                </c:pt>
              </c:numCache>
            </c:numRef>
          </c:val>
        </c:ser>
        <c:ser>
          <c:idx val="2"/>
          <c:order val="2"/>
          <c:tx>
            <c:strRef>
              <c:f>Лист1!$D$23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Лист1!$A$24:$A$33</c:f>
              <c:strCache>
                <c:ptCount val="10"/>
                <c:pt idx="0">
                  <c:v>Эмоциональное насилие</c:v>
                </c:pt>
                <c:pt idx="1">
                  <c:v>Физическое насилие</c:v>
                </c:pt>
                <c:pt idx="2">
                  <c:v>Сексуальное насилие **</c:v>
                </c:pt>
                <c:pt idx="3">
                  <c:v>Эмоциональное пренебрежение**</c:v>
                </c:pt>
                <c:pt idx="4">
                  <c:v>Физическое пренебрежение**</c:v>
                </c:pt>
                <c:pt idx="5">
                  <c:v>Развод родителей</c:v>
                </c:pt>
                <c:pt idx="6">
                  <c:v>Насилие над матерью</c:v>
                </c:pt>
                <c:pt idx="7">
                  <c:v>В семье злоупотр. алкоголем или наркотиками</c:v>
                </c:pt>
                <c:pt idx="8">
                  <c:v>В семье психическое заболевание*</c:v>
                </c:pt>
                <c:pt idx="9">
                  <c:v>Член семьи в тюрьме**</c:v>
                </c:pt>
              </c:strCache>
            </c:strRef>
          </c:cat>
          <c:val>
            <c:numRef>
              <c:f>Лист1!$D$24:$D$33</c:f>
              <c:numCache>
                <c:formatCode>General</c:formatCode>
                <c:ptCount val="10"/>
              </c:numCache>
            </c:numRef>
          </c:val>
        </c:ser>
        <c:axId val="100588544"/>
        <c:axId val="101069568"/>
      </c:barChart>
      <c:catAx>
        <c:axId val="100588544"/>
        <c:scaling>
          <c:orientation val="minMax"/>
        </c:scaling>
        <c:axPos val="b"/>
        <c:tickLblPos val="nextTo"/>
        <c:crossAx val="101069568"/>
        <c:crosses val="autoZero"/>
        <c:auto val="1"/>
        <c:lblAlgn val="ctr"/>
        <c:lblOffset val="100"/>
      </c:catAx>
      <c:valAx>
        <c:axId val="101069568"/>
        <c:scaling>
          <c:orientation val="minMax"/>
        </c:scaling>
        <c:axPos val="l"/>
        <c:majorGridlines/>
        <c:numFmt formatCode="0%" sourceLinked="1"/>
        <c:tickLblPos val="nextTo"/>
        <c:crossAx val="10058854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мужчны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0</c:v>
                </c:pt>
                <c:pt idx="1">
                  <c:v>1-3</c:v>
                </c:pt>
                <c:pt idx="2">
                  <c:v>4+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57</c:v>
                </c:pt>
                <c:pt idx="2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0</c:v>
                </c:pt>
                <c:pt idx="1">
                  <c:v>1-3</c:v>
                </c:pt>
                <c:pt idx="2">
                  <c:v>4+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33</c:v>
                </c:pt>
                <c:pt idx="2">
                  <c:v>63</c:v>
                </c:pt>
              </c:numCache>
            </c:numRef>
          </c:val>
        </c:ser>
        <c:axId val="159985664"/>
        <c:axId val="159987200"/>
      </c:barChart>
      <c:catAx>
        <c:axId val="159985664"/>
        <c:scaling>
          <c:orientation val="minMax"/>
        </c:scaling>
        <c:axPos val="b"/>
        <c:tickLblPos val="nextTo"/>
        <c:crossAx val="159987200"/>
        <c:crosses val="autoZero"/>
        <c:auto val="1"/>
        <c:lblAlgn val="ctr"/>
        <c:lblOffset val="100"/>
      </c:catAx>
      <c:valAx>
        <c:axId val="159987200"/>
        <c:scaling>
          <c:orientation val="minMax"/>
        </c:scaling>
        <c:axPos val="l"/>
        <c:majorGridlines/>
        <c:numFmt formatCode="General" sourceLinked="1"/>
        <c:tickLblPos val="nextTo"/>
        <c:crossAx val="159985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0261F-1A67-44AC-8A37-3F15EFEEB1E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938FF-407F-4DB2-9B50-18FC14A1A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AFA75-B3EB-4DA7-8ABF-03FB0393288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1B73D-6447-4757-97DF-2DD64DF3B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F3882-DEFD-4E72-8E13-72C60FD89A16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32C7-5C95-48EE-AB15-2EB4C75A469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51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69462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034179"/>
            <a:ext cx="9144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5802264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G:\002-KIMS BUSINESS\007-02-Googleslidesppt\02-GSppt-Contents-Kim\20170429\02-\item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65" y="477108"/>
            <a:ext cx="3101574" cy="45592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3"/>
          <p:cNvSpPr/>
          <p:nvPr userDrawn="1"/>
        </p:nvSpPr>
        <p:spPr>
          <a:xfrm rot="2539017">
            <a:off x="-150396" y="417145"/>
            <a:ext cx="1311499" cy="369112"/>
          </a:xfrm>
          <a:custGeom>
            <a:avLst/>
            <a:gdLst/>
            <a:ahLst/>
            <a:cxnLst/>
            <a:rect l="l" t="t" r="r" b="b"/>
            <a:pathLst>
              <a:path w="1311499" h="276834">
                <a:moveTo>
                  <a:pt x="0" y="168822"/>
                </a:moveTo>
                <a:lnTo>
                  <a:pt x="1257493" y="168822"/>
                </a:lnTo>
                <a:cubicBezTo>
                  <a:pt x="1287320" y="168822"/>
                  <a:pt x="1311499" y="193001"/>
                  <a:pt x="1311499" y="222828"/>
                </a:cubicBezTo>
                <a:cubicBezTo>
                  <a:pt x="1311499" y="252655"/>
                  <a:pt x="1287320" y="276834"/>
                  <a:pt x="1257493" y="276834"/>
                </a:cubicBezTo>
                <a:lnTo>
                  <a:pt x="98341" y="276834"/>
                </a:lnTo>
                <a:close/>
                <a:moveTo>
                  <a:pt x="13263" y="108012"/>
                </a:moveTo>
                <a:lnTo>
                  <a:pt x="131896" y="0"/>
                </a:lnTo>
                <a:lnTo>
                  <a:pt x="990679" y="0"/>
                </a:lnTo>
                <a:cubicBezTo>
                  <a:pt x="1020506" y="0"/>
                  <a:pt x="1044685" y="24179"/>
                  <a:pt x="1044685" y="54006"/>
                </a:cubicBezTo>
                <a:cubicBezTo>
                  <a:pt x="1044685" y="83833"/>
                  <a:pt x="1020506" y="108012"/>
                  <a:pt x="990679" y="108012"/>
                </a:cubicBez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7"/>
          <p:cNvSpPr/>
          <p:nvPr userDrawn="1"/>
        </p:nvSpPr>
        <p:spPr>
          <a:xfrm rot="2539017">
            <a:off x="7980742" y="6073545"/>
            <a:ext cx="1313980" cy="369113"/>
          </a:xfrm>
          <a:custGeom>
            <a:avLst/>
            <a:gdLst/>
            <a:ahLst/>
            <a:cxnLst/>
            <a:rect l="l" t="t" r="r" b="b"/>
            <a:pathLst>
              <a:path w="1313980" h="276835">
                <a:moveTo>
                  <a:pt x="282631" y="184641"/>
                </a:moveTo>
                <a:cubicBezTo>
                  <a:pt x="292404" y="174868"/>
                  <a:pt x="305907" y="168823"/>
                  <a:pt x="320820" y="168822"/>
                </a:cubicBezTo>
                <a:lnTo>
                  <a:pt x="1281494" y="168822"/>
                </a:lnTo>
                <a:lnTo>
                  <a:pt x="1162861" y="276834"/>
                </a:lnTo>
                <a:lnTo>
                  <a:pt x="320820" y="276835"/>
                </a:lnTo>
                <a:cubicBezTo>
                  <a:pt x="290992" y="276835"/>
                  <a:pt x="266814" y="252656"/>
                  <a:pt x="266814" y="222829"/>
                </a:cubicBezTo>
                <a:cubicBezTo>
                  <a:pt x="266814" y="207915"/>
                  <a:pt x="272859" y="194413"/>
                  <a:pt x="282631" y="184641"/>
                </a:cubicBezTo>
                <a:close/>
                <a:moveTo>
                  <a:pt x="15817" y="15819"/>
                </a:moveTo>
                <a:cubicBezTo>
                  <a:pt x="25590" y="6046"/>
                  <a:pt x="39091" y="1"/>
                  <a:pt x="54005" y="1"/>
                </a:cubicBezTo>
                <a:lnTo>
                  <a:pt x="1215638" y="0"/>
                </a:lnTo>
                <a:lnTo>
                  <a:pt x="1313980" y="108013"/>
                </a:lnTo>
                <a:lnTo>
                  <a:pt x="54005" y="108013"/>
                </a:lnTo>
                <a:cubicBezTo>
                  <a:pt x="24178" y="108013"/>
                  <a:pt x="0" y="83834"/>
                  <a:pt x="0" y="54007"/>
                </a:cubicBezTo>
                <a:cubicBezTo>
                  <a:pt x="0" y="39093"/>
                  <a:pt x="6044" y="25592"/>
                  <a:pt x="15817" y="15819"/>
                </a:cubicBezTo>
                <a:close/>
              </a:path>
            </a:pathLst>
          </a:cu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247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8721-04D4-442C-905A-471D1ABAADEC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4B917-12A5-4986-9C08-3FCBB4365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.mail.ru/compose/?mailto=mailto%3anrca.grechana@mail.ru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Распространенность неблагоприятного </a:t>
            </a:r>
            <a:r>
              <a:rPr lang="ru-RU" sz="2400" b="1" dirty="0"/>
              <a:t>детского опыта при расстройствах, связанных </a:t>
            </a:r>
            <a:r>
              <a:rPr lang="ru-RU" sz="2400" b="1" dirty="0" smtClean="0"/>
              <a:t>с употреблением </a:t>
            </a:r>
            <a:r>
              <a:rPr lang="ru-RU" sz="2400" b="1" dirty="0" err="1" smtClean="0"/>
              <a:t>психоактивных</a:t>
            </a:r>
            <a:r>
              <a:rPr lang="ru-RU" sz="2400" b="1" dirty="0" smtClean="0"/>
              <a:t> веществ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Корчагина Г.А.</a:t>
            </a:r>
            <a:r>
              <a:rPr lang="en-US" sz="3800" b="1" baseline="30000" dirty="0" smtClean="0"/>
              <a:t> 1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Гречаная</a:t>
            </a:r>
            <a:r>
              <a:rPr lang="ru-RU" sz="3800" b="1" dirty="0" smtClean="0"/>
              <a:t> Т.Б.</a:t>
            </a:r>
            <a:r>
              <a:rPr lang="en-US" sz="3800" b="1" baseline="30000" dirty="0" smtClean="0"/>
              <a:t> 1</a:t>
            </a:r>
            <a:r>
              <a:rPr lang="ru-RU" sz="3800" b="1" dirty="0" smtClean="0"/>
              <a:t>, Исаев Р.Н.</a:t>
            </a:r>
            <a:r>
              <a:rPr lang="ru-RU" sz="3800" b="1" baseline="30000" dirty="0" smtClean="0"/>
              <a:t> 2</a:t>
            </a:r>
            <a:r>
              <a:rPr lang="ru-RU" sz="3800" b="1" dirty="0" smtClean="0"/>
              <a:t>, Ярцева Е.В.</a:t>
            </a:r>
            <a:r>
              <a:rPr lang="ru-RU" sz="3800" b="1" baseline="30000" dirty="0" smtClean="0"/>
              <a:t> 2</a:t>
            </a:r>
            <a:endParaRPr lang="en-US" sz="3800" b="1" dirty="0" smtClean="0"/>
          </a:p>
          <a:p>
            <a:r>
              <a:rPr lang="en-US" sz="3500" baseline="30000" dirty="0" smtClean="0"/>
              <a:t>1</a:t>
            </a:r>
            <a:r>
              <a:rPr lang="ru-RU" sz="3500" b="1" dirty="0" smtClean="0"/>
              <a:t> </a:t>
            </a:r>
            <a:r>
              <a:rPr lang="ru-RU" sz="3500" b="1" dirty="0"/>
              <a:t>ННЦ наркологии – филиал ФГБУ «ФМИЦПН им. В.П. Сербского» Минздрава России</a:t>
            </a:r>
            <a:r>
              <a:rPr lang="ru-RU" sz="3500" b="1" dirty="0" smtClean="0"/>
              <a:t>, Москва</a:t>
            </a:r>
            <a:endParaRPr lang="en-US" sz="3500" b="1" dirty="0" smtClean="0"/>
          </a:p>
          <a:p>
            <a:r>
              <a:rPr lang="ru-RU" sz="3500" baseline="30000" dirty="0" smtClean="0"/>
              <a:t>2 </a:t>
            </a:r>
            <a:r>
              <a:rPr lang="ru-RU" sz="3500" b="1" dirty="0" smtClean="0"/>
              <a:t>ООО "РЦ ОПОРА», Москва  </a:t>
            </a:r>
          </a:p>
          <a:p>
            <a:endParaRPr lang="en-US" sz="35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Выводы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r>
              <a:rPr lang="ru-RU" sz="8000" dirty="0" smtClean="0"/>
              <a:t>Использование короткого </a:t>
            </a:r>
            <a:r>
              <a:rPr lang="ru-RU" sz="8000" dirty="0" err="1" smtClean="0"/>
              <a:t>скринингового</a:t>
            </a:r>
            <a:r>
              <a:rPr lang="ru-RU" sz="8000" dirty="0" smtClean="0"/>
              <a:t> вопросника НДО предоставляет важную информацию о детском и подростковом </a:t>
            </a:r>
            <a:r>
              <a:rPr lang="ru-RU" sz="8000" dirty="0" err="1" smtClean="0"/>
              <a:t>психотравматическом</a:t>
            </a:r>
            <a:r>
              <a:rPr lang="ru-RU" sz="8000" dirty="0" smtClean="0"/>
              <a:t> опыте </a:t>
            </a:r>
          </a:p>
          <a:p>
            <a:endParaRPr lang="ru-RU" sz="8000" dirty="0" smtClean="0"/>
          </a:p>
          <a:p>
            <a:r>
              <a:rPr lang="ru-RU" sz="8000" dirty="0" smtClean="0"/>
              <a:t>НДО широко распространен среди </a:t>
            </a:r>
            <a:r>
              <a:rPr lang="ru-RU" sz="8000" dirty="0" err="1" smtClean="0"/>
              <a:t>реабилитантов</a:t>
            </a:r>
            <a:r>
              <a:rPr lang="ru-RU" sz="8000" dirty="0" smtClean="0"/>
              <a:t>: 92% - минимум одну категорию, 24% - пять и более категорий НДО. Средний показатель составил 3,02 (SD=2,1), у женщин - </a:t>
            </a:r>
            <a:r>
              <a:rPr lang="ru-RU" sz="8000" dirty="0" smtClean="0"/>
              <a:t>4,17 </a:t>
            </a:r>
            <a:r>
              <a:rPr lang="ru-RU" sz="8000" dirty="0" smtClean="0"/>
              <a:t>(SD=2,16), у мужчин -  2,66 (SD=1,85)</a:t>
            </a:r>
          </a:p>
          <a:p>
            <a:endParaRPr lang="ru-RU" sz="8000" dirty="0" smtClean="0"/>
          </a:p>
          <a:p>
            <a:r>
              <a:rPr lang="ru-RU" sz="8000" dirty="0" smtClean="0"/>
              <a:t>Полученные </a:t>
            </a:r>
            <a:r>
              <a:rPr lang="ru-RU" sz="8000" dirty="0"/>
              <a:t>данные </a:t>
            </a:r>
            <a:r>
              <a:rPr lang="ru-RU" sz="8000" dirty="0" smtClean="0"/>
              <a:t>можно использовать </a:t>
            </a:r>
            <a:r>
              <a:rPr lang="ru-RU" sz="8000" dirty="0"/>
              <a:t>для разработки дополнительного модуля реабилитационной программы, </a:t>
            </a:r>
            <a:r>
              <a:rPr lang="ru-RU" sz="8000" dirty="0" smtClean="0"/>
              <a:t>направленного на осознание </a:t>
            </a:r>
            <a:r>
              <a:rPr lang="ru-RU" sz="8000" dirty="0"/>
              <a:t>сформировавшихся психологических защит, связанных с неблагоприятным детским опытом, </a:t>
            </a:r>
            <a:r>
              <a:rPr lang="ru-RU" sz="8000" dirty="0" smtClean="0"/>
              <a:t>что позволит </a:t>
            </a:r>
            <a:r>
              <a:rPr lang="ru-RU" sz="8000" dirty="0"/>
              <a:t>проводить психотерапевтическую работу по их </a:t>
            </a:r>
            <a:r>
              <a:rPr lang="ru-RU" sz="8000" dirty="0" smtClean="0"/>
              <a:t>коррекции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797152"/>
            <a:ext cx="9144000" cy="768084"/>
          </a:xfrm>
        </p:spPr>
        <p:txBody>
          <a:bodyPr/>
          <a:lstStyle/>
          <a:p>
            <a:r>
              <a:rPr lang="ru-RU" altLang="ko-KR" sz="2800" dirty="0" smtClean="0"/>
              <a:t>Спасибо за внимание!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Татьяна  Борисовна </a:t>
            </a:r>
            <a:r>
              <a:rPr lang="ru-RU" sz="1600" b="1" dirty="0" err="1" smtClean="0"/>
              <a:t>Гречаная</a:t>
            </a:r>
            <a:r>
              <a:rPr lang="ru-RU" sz="1600" b="1" dirty="0" smtClean="0"/>
              <a:t>, к.м.н.</a:t>
            </a:r>
            <a:endParaRPr lang="ru-RU" sz="1600" dirty="0" smtClean="0"/>
          </a:p>
          <a:p>
            <a:r>
              <a:rPr lang="ru-RU" sz="1600" dirty="0" err="1" smtClean="0"/>
              <a:t>Моб</a:t>
            </a:r>
            <a:r>
              <a:rPr lang="ru-RU" sz="1600" dirty="0" smtClean="0"/>
              <a:t>. +7 (925) 071-8575, </a:t>
            </a:r>
            <a:r>
              <a:rPr lang="ru-RU" sz="1600" dirty="0" err="1" smtClean="0">
                <a:hlinkClick r:id="rId2"/>
              </a:rPr>
              <a:t>nrca.grechana@mail.ru</a:t>
            </a:r>
            <a:endParaRPr lang="ru-RU" sz="1600" dirty="0" smtClean="0"/>
          </a:p>
          <a:p>
            <a:pPr lvl="0"/>
            <a:endParaRPr lang="en-US" altLang="ko-K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051720" y="164637"/>
            <a:ext cx="7092280" cy="96010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Определение: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Неблагоприятный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детский опыт (НДО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)*</a:t>
            </a: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75998" y="1521827"/>
            <a:ext cx="793940" cy="1058587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75998" y="2764796"/>
            <a:ext cx="793940" cy="1058587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75998" y="4007765"/>
            <a:ext cx="793940" cy="1058587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2520916" y="1669711"/>
            <a:ext cx="5860929" cy="709107"/>
            <a:chOff x="3011976" y="4310973"/>
            <a:chExt cx="1879883" cy="531831"/>
          </a:xfrm>
        </p:grpSpPr>
        <p:sp>
          <p:nvSpPr>
            <p:cNvPr id="10" name="TextBox 9"/>
            <p:cNvSpPr txBox="1"/>
            <p:nvPr/>
          </p:nvSpPr>
          <p:spPr>
            <a:xfrm>
              <a:off x="3017859" y="4588888"/>
              <a:ext cx="186681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bg1"/>
                  </a:solidFill>
                  <a:cs typeface="Arial" pitchFamily="34" charset="0"/>
                </a:rPr>
                <a:t>эмоциональное, физическое </a:t>
              </a:r>
              <a:r>
                <a:rPr lang="ru-RU" altLang="ko-KR" sz="1600" dirty="0" smtClean="0">
                  <a:solidFill>
                    <a:schemeClr val="bg1"/>
                  </a:solidFill>
                  <a:cs typeface="Arial" pitchFamily="34" charset="0"/>
                </a:rPr>
                <a:t>и/или сексуальное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  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11976" y="4310973"/>
              <a:ext cx="18798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b="1" dirty="0">
                  <a:solidFill>
                    <a:schemeClr val="bg1"/>
                  </a:solidFill>
                  <a:cs typeface="Arial" pitchFamily="34" charset="0"/>
                </a:rPr>
                <a:t>Насилие: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2555776" y="2764795"/>
            <a:ext cx="5848470" cy="710587"/>
            <a:chOff x="3017859" y="4309863"/>
            <a:chExt cx="1875887" cy="532941"/>
          </a:xfrm>
        </p:grpSpPr>
        <p:sp>
          <p:nvSpPr>
            <p:cNvPr id="13" name="TextBox 12"/>
            <p:cNvSpPr txBox="1"/>
            <p:nvPr/>
          </p:nvSpPr>
          <p:spPr>
            <a:xfrm>
              <a:off x="3017859" y="4588888"/>
              <a:ext cx="186681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600" dirty="0">
                  <a:solidFill>
                    <a:schemeClr val="bg1"/>
                  </a:solidFill>
                  <a:cs typeface="Arial" pitchFamily="34" charset="0"/>
                </a:rPr>
                <a:t>физическое </a:t>
              </a:r>
              <a:r>
                <a:rPr lang="ru-RU" altLang="ko-KR" sz="1600" dirty="0" smtClean="0">
                  <a:solidFill>
                    <a:schemeClr val="bg1"/>
                  </a:solidFill>
                  <a:cs typeface="Arial" pitchFamily="34" charset="0"/>
                </a:rPr>
                <a:t>и/или эмоциональное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  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17859" y="4309863"/>
              <a:ext cx="18758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b="1" dirty="0">
                  <a:solidFill>
                    <a:schemeClr val="bg1"/>
                  </a:solidFill>
                  <a:cs typeface="Arial" pitchFamily="34" charset="0"/>
                </a:rPr>
                <a:t>Пренебрежение: 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411761" y="3909054"/>
            <a:ext cx="6105775" cy="2021065"/>
            <a:chOff x="2999544" y="4250334"/>
            <a:chExt cx="1958417" cy="1515799"/>
          </a:xfrm>
        </p:grpSpPr>
        <p:sp>
          <p:nvSpPr>
            <p:cNvPr id="16" name="TextBox 15"/>
            <p:cNvSpPr txBox="1"/>
            <p:nvPr/>
          </p:nvSpPr>
          <p:spPr>
            <a:xfrm>
              <a:off x="3017859" y="4588888"/>
              <a:ext cx="1940102" cy="11772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жестокое обращение с матерью; </a:t>
              </a:r>
              <a:endParaRPr lang="en-US" sz="1600" dirty="0">
                <a:solidFill>
                  <a:schemeClr val="bg1"/>
                </a:solidFill>
              </a:endParaRPr>
            </a:p>
            <a:p>
              <a:r>
                <a:rPr lang="ru-RU" sz="1600" dirty="0">
                  <a:solidFill>
                    <a:schemeClr val="bg1"/>
                  </a:solidFill>
                </a:rPr>
                <a:t>злоупотребление алкоголем или наркотиками членом семьи; </a:t>
              </a:r>
              <a:endParaRPr lang="en-US" sz="1600" dirty="0">
                <a:solidFill>
                  <a:schemeClr val="bg1"/>
                </a:solidFill>
              </a:endParaRPr>
            </a:p>
            <a:p>
              <a:r>
                <a:rPr lang="ru-RU" sz="1600" dirty="0">
                  <a:solidFill>
                    <a:schemeClr val="bg1"/>
                  </a:solidFill>
                </a:rPr>
                <a:t>тюремное заключение члена семьи; </a:t>
              </a:r>
              <a:endParaRPr lang="en-US" sz="1600" dirty="0">
                <a:solidFill>
                  <a:schemeClr val="bg1"/>
                </a:solidFill>
              </a:endParaRPr>
            </a:p>
            <a:p>
              <a:r>
                <a:rPr lang="ru-RU" sz="1600" dirty="0">
                  <a:solidFill>
                    <a:schemeClr val="bg1"/>
                  </a:solidFill>
                </a:rPr>
                <a:t>депрессия, психическое заболевание или </a:t>
              </a:r>
              <a:endParaRPr lang="ru-RU" sz="1600" dirty="0" smtClean="0">
                <a:solidFill>
                  <a:schemeClr val="bg1"/>
                </a:solidFill>
              </a:endParaRPr>
            </a:p>
            <a:p>
              <a:r>
                <a:rPr lang="ru-RU" sz="1600" dirty="0" smtClean="0">
                  <a:solidFill>
                    <a:schemeClr val="bg1"/>
                  </a:solidFill>
                </a:rPr>
                <a:t>суицидальные </a:t>
              </a:r>
              <a:r>
                <a:rPr lang="ru-RU" sz="1600" dirty="0">
                  <a:solidFill>
                    <a:schemeClr val="bg1"/>
                  </a:solidFill>
                </a:rPr>
                <a:t>тенденции у члена семьи; </a:t>
              </a:r>
              <a:endParaRPr lang="en-US" sz="1600" dirty="0">
                <a:solidFill>
                  <a:schemeClr val="bg1"/>
                </a:solidFill>
              </a:endParaRPr>
            </a:p>
            <a:p>
              <a:r>
                <a:rPr lang="ru-RU" sz="1600" dirty="0">
                  <a:solidFill>
                    <a:schemeClr val="bg1"/>
                  </a:solidFill>
                </a:rPr>
                <a:t>развод  родителей. 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  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9544" y="4250334"/>
              <a:ext cx="1871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b="1" dirty="0">
                  <a:solidFill>
                    <a:schemeClr val="bg1"/>
                  </a:solidFill>
                  <a:cs typeface="Arial" pitchFamily="34" charset="0"/>
                </a:rPr>
                <a:t>Дисфункции в семье: </a:t>
              </a:r>
            </a:p>
          </p:txBody>
        </p:sp>
      </p:grpSp>
      <p:sp>
        <p:nvSpPr>
          <p:cNvPr id="22" name="Rectangle 9"/>
          <p:cNvSpPr/>
          <p:nvPr/>
        </p:nvSpPr>
        <p:spPr>
          <a:xfrm>
            <a:off x="1823963" y="5586728"/>
            <a:ext cx="298013" cy="37195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7573" y="1161423"/>
            <a:ext cx="3966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События или ситуации в возрасте до 18 лет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3928" y="6093296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*https://www.cdc.gov/violenceprevention/acestudy/index.html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6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Данные зарубежных исследований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6044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Неблагоприятный детский опыт (НДО) широко распространен и имеет глубокое,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пропорциональное количеству категорий, и длительное влияние на эмоциональное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состояние*.</a:t>
            </a: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Наличие негативного опыта в детском возрасте повышает риск начала употребления ПАВ и развития зависимости от алкоголя и/или наркотиков в 7-10 раз.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Установлена сильная градуированная связь между количеством категорий НДО и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употреблением наркотиков в течение жизни: раннее начало употребления, наличие проблем с употреблением наркотиков и  зависимости от наркотиков. Связанные с этим доли риска в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результате НДО для каждой из этих проблем употребления наркотиков составляли 56%, 64% и 67%, соответственно**.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Женщины с историей сексуального насилия и / или подвергавшиеся межличностному насилию в детском и подростковом возрасте имели больший риск злоупотребления  алкоголем или зависимости позже в жизни***.</a:t>
            </a:r>
            <a:endParaRPr lang="ru-RU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1600" dirty="0" smtClean="0"/>
              <a:t>	</a:t>
            </a:r>
          </a:p>
          <a:p>
            <a:pPr algn="r">
              <a:buNone/>
            </a:pPr>
            <a:r>
              <a:rPr lang="ru-RU" sz="1600" dirty="0" smtClean="0"/>
              <a:t>*</a:t>
            </a:r>
            <a:r>
              <a:rPr lang="ru-RU" sz="1200" dirty="0" smtClean="0">
                <a:solidFill>
                  <a:schemeClr val="tx2"/>
                </a:solidFill>
              </a:rPr>
              <a:t>https://</a:t>
            </a:r>
            <a:r>
              <a:rPr lang="ru-RU" sz="1200" dirty="0" smtClean="0">
                <a:solidFill>
                  <a:schemeClr val="tx2"/>
                </a:solidFill>
              </a:rPr>
              <a:t>www.cdc.gov/violenceprevention/acestudy/index.html 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ru-RU" sz="1200" dirty="0" smtClean="0">
                <a:solidFill>
                  <a:schemeClr val="tx2"/>
                </a:solidFill>
              </a:rPr>
              <a:t>**</a:t>
            </a:r>
            <a:r>
              <a:rPr lang="en-US" sz="1200" dirty="0" err="1" smtClean="0">
                <a:solidFill>
                  <a:schemeClr val="tx2"/>
                </a:solidFill>
              </a:rPr>
              <a:t>Felitti</a:t>
            </a:r>
            <a:r>
              <a:rPr lang="en-US" sz="1200" dirty="0" smtClean="0">
                <a:solidFill>
                  <a:schemeClr val="tx2"/>
                </a:solidFill>
              </a:rPr>
              <a:t> al, 1998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ru-RU" sz="1200" dirty="0" smtClean="0"/>
              <a:t>***</a:t>
            </a:r>
            <a:r>
              <a:rPr lang="en-US" sz="1200" dirty="0" smtClean="0"/>
              <a:t>X</a:t>
            </a:r>
            <a:r>
              <a:rPr lang="ru-RU" sz="1200" dirty="0" smtClean="0"/>
              <a:t>.</a:t>
            </a:r>
            <a:r>
              <a:rPr lang="en-US" sz="1200" dirty="0" smtClean="0"/>
              <a:t> </a:t>
            </a:r>
            <a:r>
              <a:rPr lang="en-US" sz="1200" dirty="0" err="1" smtClean="0"/>
              <a:t>Meng</a:t>
            </a:r>
            <a:r>
              <a:rPr lang="en-US" sz="1200" dirty="0" smtClean="0"/>
              <a:t> and C</a:t>
            </a:r>
            <a:r>
              <a:rPr lang="ru-RU" sz="1200" dirty="0" smtClean="0"/>
              <a:t>.</a:t>
            </a:r>
            <a:r>
              <a:rPr lang="en-US" sz="1200" dirty="0" smtClean="0"/>
              <a:t> D’Arcy</a:t>
            </a:r>
            <a:r>
              <a:rPr lang="ru-RU" sz="1200" dirty="0" smtClean="0"/>
              <a:t>,</a:t>
            </a:r>
            <a:r>
              <a:rPr lang="en-US" sz="1200" dirty="0" smtClean="0"/>
              <a:t> 2016</a:t>
            </a:r>
            <a:endParaRPr lang="ru-RU" sz="1200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Данные </a:t>
            </a:r>
            <a:r>
              <a:rPr lang="ru-RU" sz="2800" dirty="0" smtClean="0"/>
              <a:t>зарубежных исследований**</a:t>
            </a:r>
            <a:endParaRPr lang="ko-KR" alt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932723"/>
            <a:ext cx="7848872" cy="38404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Имеющие </a:t>
            </a:r>
            <a:r>
              <a:rPr lang="ru-RU" sz="1400" b="1" dirty="0"/>
              <a:t>4 и более категорий НДО, подвергались повышенному риску всех изученных проблем </a:t>
            </a:r>
            <a:endParaRPr lang="ru-RU" sz="1400" b="1" dirty="0" smtClean="0"/>
          </a:p>
          <a:p>
            <a:r>
              <a:rPr lang="ru-RU" sz="1400" b="1" dirty="0" smtClean="0"/>
              <a:t>со </a:t>
            </a:r>
            <a:r>
              <a:rPr lang="ru-RU" sz="1400" b="1" dirty="0"/>
              <a:t>здоровьем по сравнению с людьми без </a:t>
            </a:r>
            <a:r>
              <a:rPr lang="ru-RU" sz="1400" b="1" dirty="0" smtClean="0"/>
              <a:t>НДО</a:t>
            </a:r>
            <a:endParaRPr lang="ru-RU" sz="14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4118" y="61507"/>
            <a:ext cx="914400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896431" y="4786651"/>
            <a:ext cx="720080" cy="960107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45735" y="3617151"/>
            <a:ext cx="720080" cy="960107"/>
          </a:xfrm>
          <a:prstGeom prst="ellipse">
            <a:avLst/>
          </a:prstGeom>
          <a:solidFill>
            <a:schemeClr val="accent4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62386" y="2439439"/>
            <a:ext cx="720080" cy="960107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516216" y="1186251"/>
            <a:ext cx="720080" cy="960107"/>
          </a:xfrm>
          <a:prstGeom prst="ellipse">
            <a:avLst/>
          </a:prstGeom>
          <a:solidFill>
            <a:schemeClr val="accent4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004443" y="4930667"/>
            <a:ext cx="504056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Oval 14"/>
          <p:cNvSpPr/>
          <p:nvPr/>
        </p:nvSpPr>
        <p:spPr>
          <a:xfrm>
            <a:off x="3553747" y="3740357"/>
            <a:ext cx="504056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Oval 15"/>
          <p:cNvSpPr/>
          <p:nvPr/>
        </p:nvSpPr>
        <p:spPr>
          <a:xfrm>
            <a:off x="5166181" y="2579355"/>
            <a:ext cx="504056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Oval 16"/>
          <p:cNvSpPr/>
          <p:nvPr/>
        </p:nvSpPr>
        <p:spPr>
          <a:xfrm>
            <a:off x="6624229" y="1330267"/>
            <a:ext cx="504056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직사각형 1"/>
          <p:cNvSpPr/>
          <p:nvPr/>
        </p:nvSpPr>
        <p:spPr>
          <a:xfrm>
            <a:off x="2019040" y="5680700"/>
            <a:ext cx="1056394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smtClean="0"/>
              <a:t>O</a:t>
            </a:r>
            <a:r>
              <a:rPr lang="ru-RU" sz="1600" b="1" dirty="0" smtClean="0"/>
              <a:t>Ш* </a:t>
            </a:r>
            <a:r>
              <a:rPr lang="en-US" sz="1600" b="1" dirty="0"/>
              <a:t>&lt; 2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18"/>
          <p:cNvGrpSpPr/>
          <p:nvPr/>
        </p:nvGrpSpPr>
        <p:grpSpPr>
          <a:xfrm>
            <a:off x="892012" y="2435131"/>
            <a:ext cx="1769247" cy="1492263"/>
            <a:chOff x="2938165" y="3929199"/>
            <a:chExt cx="1915255" cy="1119197"/>
          </a:xfrm>
        </p:grpSpPr>
        <p:sp>
          <p:nvSpPr>
            <p:cNvPr id="20" name="TextBox 19"/>
            <p:cNvSpPr txBox="1"/>
            <p:nvPr/>
          </p:nvSpPr>
          <p:spPr>
            <a:xfrm>
              <a:off x="2938165" y="4425148"/>
              <a:ext cx="1866815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Для физической </a:t>
              </a:r>
              <a:r>
                <a:rPr lang="ru-RU" altLang="ko-KR" sz="1200" dirty="0">
                  <a:solidFill>
                    <a:schemeClr val="bg1"/>
                  </a:solidFill>
                  <a:cs typeface="Arial" pitchFamily="34" charset="0"/>
                </a:rPr>
                <a:t>неактивности, избыточного веса или ожирения и диабета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2608" y="3929199"/>
              <a:ext cx="1870812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u="sng" dirty="0" smtClean="0">
                  <a:solidFill>
                    <a:schemeClr val="bg1"/>
                  </a:solidFill>
                  <a:cs typeface="Arial" pitchFamily="34" charset="0"/>
                </a:rPr>
                <a:t>Умеренный и низкий</a:t>
              </a:r>
              <a:endParaRPr lang="ko-KR" altLang="en-US" sz="14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2" name="직사각형 1"/>
          <p:cNvSpPr/>
          <p:nvPr/>
        </p:nvSpPr>
        <p:spPr>
          <a:xfrm>
            <a:off x="5565265" y="3129801"/>
            <a:ext cx="1166975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smtClean="0"/>
              <a:t>O</a:t>
            </a:r>
            <a:r>
              <a:rPr lang="ru-RU" sz="1600" b="1" dirty="0" smtClean="0"/>
              <a:t>Ш* </a:t>
            </a:r>
            <a:r>
              <a:rPr lang="ru-RU" sz="1600" b="1" dirty="0"/>
              <a:t>= 3-6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22"/>
          <p:cNvGrpSpPr/>
          <p:nvPr/>
        </p:nvGrpSpPr>
        <p:grpSpPr>
          <a:xfrm>
            <a:off x="3250522" y="1448794"/>
            <a:ext cx="2329589" cy="1278742"/>
            <a:chOff x="3017859" y="4337230"/>
            <a:chExt cx="1870812" cy="1223222"/>
          </a:xfrm>
        </p:grpSpPr>
        <p:sp>
          <p:nvSpPr>
            <p:cNvPr id="24" name="TextBox 23"/>
            <p:cNvSpPr txBox="1"/>
            <p:nvPr/>
          </p:nvSpPr>
          <p:spPr>
            <a:xfrm>
              <a:off x="3021856" y="4588887"/>
              <a:ext cx="1866815" cy="9715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200" b="1" dirty="0" smtClean="0">
                  <a:solidFill>
                    <a:schemeClr val="bg1"/>
                  </a:solidFill>
                  <a:cs typeface="Arial" pitchFamily="34" charset="0"/>
                </a:rPr>
                <a:t>для рискованного сексуального поведения, психического здоровья и проблемного употребления алкоголя</a:t>
              </a:r>
              <a:r>
                <a:rPr lang="en-US" altLang="ko-KR" sz="1200" b="1" dirty="0" smtClean="0">
                  <a:solidFill>
                    <a:schemeClr val="bg1"/>
                  </a:solidFill>
                  <a:cs typeface="Arial" pitchFamily="34" charset="0"/>
                </a:rPr>
                <a:t>  </a:t>
              </a:r>
              <a:endParaRPr lang="en-US" altLang="ko-KR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17859" y="4337230"/>
              <a:ext cx="1870812" cy="294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u="sng" dirty="0" smtClean="0">
                  <a:solidFill>
                    <a:schemeClr val="bg1"/>
                  </a:solidFill>
                  <a:cs typeface="Arial" pitchFamily="34" charset="0"/>
                </a:rPr>
                <a:t>Высокий</a:t>
              </a:r>
              <a:endParaRPr lang="ko-KR" altLang="en-US" sz="14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" name="직사각형 1"/>
          <p:cNvSpPr/>
          <p:nvPr/>
        </p:nvSpPr>
        <p:spPr>
          <a:xfrm>
            <a:off x="4068392" y="4097204"/>
            <a:ext cx="1188701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smtClean="0"/>
              <a:t>O</a:t>
            </a:r>
            <a:r>
              <a:rPr lang="ru-RU" sz="1600" b="1" dirty="0" smtClean="0"/>
              <a:t>Ш* </a:t>
            </a:r>
            <a:r>
              <a:rPr lang="ru-RU" sz="1600" b="1" dirty="0"/>
              <a:t>= 2-3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26"/>
          <p:cNvGrpSpPr/>
          <p:nvPr/>
        </p:nvGrpSpPr>
        <p:grpSpPr>
          <a:xfrm>
            <a:off x="3647844" y="4631947"/>
            <a:ext cx="1942370" cy="1495759"/>
            <a:chOff x="2786006" y="4337229"/>
            <a:chExt cx="2102665" cy="1121819"/>
          </a:xfrm>
        </p:grpSpPr>
        <p:sp>
          <p:nvSpPr>
            <p:cNvPr id="28" name="TextBox 27"/>
            <p:cNvSpPr txBox="1"/>
            <p:nvPr/>
          </p:nvSpPr>
          <p:spPr>
            <a:xfrm>
              <a:off x="2786006" y="4558801"/>
              <a:ext cx="1866815" cy="9002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200" b="1" dirty="0">
                  <a:solidFill>
                    <a:schemeClr val="bg1"/>
                  </a:solidFill>
                  <a:cs typeface="Arial" pitchFamily="34" charset="0"/>
                </a:rPr>
                <a:t>для курения, тяжелого употребления алкоголя, рака, болезни сердца и респираторных заболеваний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86006" y="4337229"/>
              <a:ext cx="2102665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u="sng" dirty="0" smtClean="0">
                  <a:solidFill>
                    <a:schemeClr val="bg1"/>
                  </a:solidFill>
                  <a:cs typeface="Arial" pitchFamily="34" charset="0"/>
                </a:rPr>
                <a:t>Умеренный </a:t>
              </a:r>
              <a:endParaRPr lang="ko-KR" altLang="en-US" sz="14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0" name="직사각형 1"/>
          <p:cNvSpPr/>
          <p:nvPr/>
        </p:nvSpPr>
        <p:spPr>
          <a:xfrm>
            <a:off x="7340046" y="1613151"/>
            <a:ext cx="1056394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 smtClean="0"/>
              <a:t>O</a:t>
            </a:r>
            <a:r>
              <a:rPr lang="ru-RU" sz="1600" b="1" dirty="0" smtClean="0"/>
              <a:t>Ш* </a:t>
            </a:r>
            <a:r>
              <a:rPr lang="en-US" sz="1600" b="1" dirty="0"/>
              <a:t>&gt; 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" name="Group 30"/>
          <p:cNvGrpSpPr/>
          <p:nvPr/>
        </p:nvGrpSpPr>
        <p:grpSpPr>
          <a:xfrm>
            <a:off x="6876258" y="2248798"/>
            <a:ext cx="1944214" cy="1720543"/>
            <a:chOff x="2879416" y="4337227"/>
            <a:chExt cx="2104661" cy="1290407"/>
          </a:xfrm>
        </p:grpSpPr>
        <p:sp>
          <p:nvSpPr>
            <p:cNvPr id="32" name="TextBox 31"/>
            <p:cNvSpPr txBox="1"/>
            <p:nvPr/>
          </p:nvSpPr>
          <p:spPr>
            <a:xfrm>
              <a:off x="3021856" y="4588888"/>
              <a:ext cx="1866815" cy="10387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altLang="ko-KR" sz="1400" dirty="0">
                  <a:solidFill>
                    <a:schemeClr val="bg1"/>
                  </a:solidFill>
                  <a:cs typeface="Arial" pitchFamily="34" charset="0"/>
                </a:rPr>
                <a:t>для проблемного употребления наркотиков, межличностного и направленного на себя насилия </a:t>
              </a:r>
              <a:r>
                <a:rPr lang="en-US" altLang="ko-KR" sz="1200" dirty="0" smtClean="0">
                  <a:solidFill>
                    <a:schemeClr val="bg1"/>
                  </a:solidFill>
                  <a:cs typeface="Arial" pitchFamily="34" charset="0"/>
                </a:rPr>
                <a:t>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9416" y="4337227"/>
              <a:ext cx="2104661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b="1" u="sng" dirty="0" smtClean="0">
                  <a:solidFill>
                    <a:schemeClr val="bg1"/>
                  </a:solidFill>
                  <a:cs typeface="Arial" pitchFamily="34" charset="0"/>
                </a:rPr>
                <a:t>Наиболее высокий</a:t>
              </a:r>
              <a:endParaRPr lang="ko-KR" altLang="en-US" sz="14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257094" y="5607115"/>
            <a:ext cx="4090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**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Lancet </a:t>
            </a:r>
            <a:r>
              <a:rPr lang="en-US" sz="1200" b="1" dirty="0">
                <a:solidFill>
                  <a:schemeClr val="bg1"/>
                </a:solidFill>
              </a:rPr>
              <a:t>Public Health. - 2017 -  № 2(8) - P.356-366.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6136" y="6117299"/>
            <a:ext cx="1963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*</a:t>
            </a:r>
            <a:r>
              <a:rPr lang="en-US" sz="1200" b="1" dirty="0" smtClean="0">
                <a:solidFill>
                  <a:schemeClr val="bg1"/>
                </a:solidFill>
              </a:rPr>
              <a:t>O</a:t>
            </a:r>
            <a:r>
              <a:rPr lang="ru-RU" sz="1200" b="1" dirty="0" smtClean="0">
                <a:solidFill>
                  <a:schemeClr val="bg1"/>
                </a:solidFill>
              </a:rPr>
              <a:t>Ш - отношение шансов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7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Материалы и методы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Цель</a:t>
            </a:r>
            <a:r>
              <a:rPr lang="ru-RU" sz="1800" dirty="0" smtClean="0"/>
              <a:t> исследования: изучение распространенности неблагоприятного детского опыта (НДО) среди </a:t>
            </a:r>
            <a:r>
              <a:rPr lang="ru-RU" sz="1800" dirty="0" err="1" smtClean="0"/>
              <a:t>реабилитантов</a:t>
            </a:r>
            <a:r>
              <a:rPr lang="ru-RU" sz="1800" dirty="0" smtClean="0"/>
              <a:t>. </a:t>
            </a:r>
          </a:p>
          <a:p>
            <a:pPr indent="0">
              <a:buNone/>
            </a:pPr>
            <a:endParaRPr lang="ru-RU" sz="900" dirty="0" smtClean="0"/>
          </a:p>
          <a:p>
            <a:pPr indent="0">
              <a:buNone/>
            </a:pPr>
            <a:r>
              <a:rPr lang="ru-RU" sz="1800" b="1" dirty="0" smtClean="0"/>
              <a:t>Методы исследования</a:t>
            </a:r>
            <a:r>
              <a:rPr lang="ru-RU" sz="1800" dirty="0" smtClean="0"/>
              <a:t>:  сплошное </a:t>
            </a:r>
            <a:r>
              <a:rPr lang="ru-RU" sz="1800" dirty="0" err="1" smtClean="0"/>
              <a:t>скрининговое</a:t>
            </a:r>
            <a:r>
              <a:rPr lang="ru-RU" sz="1800" dirty="0" smtClean="0"/>
              <a:t> исследование</a:t>
            </a:r>
            <a:endParaRPr lang="ru-RU" sz="1800" b="1" dirty="0" smtClean="0"/>
          </a:p>
          <a:p>
            <a:pPr indent="0">
              <a:buNone/>
            </a:pPr>
            <a:endParaRPr lang="ru-RU" sz="1000" b="1" dirty="0" smtClean="0"/>
          </a:p>
          <a:p>
            <a:pPr indent="0">
              <a:buNone/>
            </a:pPr>
            <a:r>
              <a:rPr lang="ru-RU" sz="1800" b="1" dirty="0" smtClean="0"/>
              <a:t>Социальные характеристики популяции:</a:t>
            </a:r>
          </a:p>
          <a:p>
            <a:pPr indent="0">
              <a:buNone/>
            </a:pPr>
            <a:r>
              <a:rPr lang="ru-RU" sz="1800" dirty="0" smtClean="0"/>
              <a:t>100 </a:t>
            </a:r>
            <a:r>
              <a:rPr lang="ru-RU" sz="1800" dirty="0" err="1" smtClean="0"/>
              <a:t>реабилитантов</a:t>
            </a:r>
            <a:r>
              <a:rPr lang="ru-RU" sz="1800" dirty="0" smtClean="0"/>
              <a:t> (98%) из 4 реабилитационных центров «Клиники доктора Исаева</a:t>
            </a:r>
          </a:p>
          <a:p>
            <a:pPr indent="0">
              <a:buNone/>
            </a:pPr>
            <a:r>
              <a:rPr lang="ru-RU" sz="1800" dirty="0" smtClean="0"/>
              <a:t>Мужчины – 76%, женщины – 24%</a:t>
            </a:r>
          </a:p>
          <a:p>
            <a:pPr indent="0">
              <a:buNone/>
            </a:pPr>
            <a:r>
              <a:rPr lang="ru-RU" sz="1800" dirty="0" smtClean="0"/>
              <a:t>Средний возраст – 31 год</a:t>
            </a:r>
          </a:p>
          <a:p>
            <a:pPr indent="0">
              <a:buNone/>
            </a:pPr>
            <a:r>
              <a:rPr lang="ru-RU" sz="1800" i="1" dirty="0" smtClean="0"/>
              <a:t>Семейное положение: </a:t>
            </a:r>
          </a:p>
          <a:p>
            <a:pPr indent="0"/>
            <a:r>
              <a:rPr lang="ru-RU" sz="1800" dirty="0" smtClean="0"/>
              <a:t> 26% состояли </a:t>
            </a:r>
            <a:r>
              <a:rPr lang="ru-RU" sz="1800" dirty="0"/>
              <a:t>в браке или проживали с </a:t>
            </a:r>
            <a:r>
              <a:rPr lang="ru-RU" sz="1800" dirty="0" smtClean="0"/>
              <a:t>партнером </a:t>
            </a:r>
          </a:p>
          <a:p>
            <a:pPr indent="0"/>
            <a:r>
              <a:rPr lang="ru-RU" sz="1800" dirty="0" smtClean="0"/>
              <a:t> </a:t>
            </a:r>
            <a:r>
              <a:rPr lang="ru-RU" sz="1800" dirty="0"/>
              <a:t>21% были </a:t>
            </a:r>
            <a:r>
              <a:rPr lang="ru-RU" sz="1800" dirty="0" smtClean="0"/>
              <a:t>разведены </a:t>
            </a:r>
          </a:p>
          <a:p>
            <a:pPr indent="0"/>
            <a:r>
              <a:rPr lang="ru-RU" sz="1800" dirty="0" smtClean="0"/>
              <a:t> 15</a:t>
            </a:r>
            <a:r>
              <a:rPr lang="ru-RU" sz="1800" dirty="0"/>
              <a:t>% - </a:t>
            </a:r>
            <a:r>
              <a:rPr lang="ru-RU" sz="1800" dirty="0" smtClean="0"/>
              <a:t>одиноки </a:t>
            </a:r>
          </a:p>
          <a:p>
            <a:pPr indent="0"/>
            <a:r>
              <a:rPr lang="ru-RU" sz="1800" dirty="0" smtClean="0"/>
              <a:t>3 7</a:t>
            </a:r>
            <a:r>
              <a:rPr lang="ru-RU" sz="1800" dirty="0"/>
              <a:t>% - проживали совместно с </a:t>
            </a:r>
            <a:r>
              <a:rPr lang="ru-RU" sz="1800" dirty="0" smtClean="0"/>
              <a:t>родителями </a:t>
            </a:r>
          </a:p>
          <a:p>
            <a:pPr indent="0">
              <a:spcBef>
                <a:spcPts val="600"/>
              </a:spcBef>
              <a:buNone/>
            </a:pPr>
            <a:r>
              <a:rPr lang="ru-RU" sz="1800" i="1" dirty="0" smtClean="0"/>
              <a:t>Детей</a:t>
            </a:r>
            <a:r>
              <a:rPr lang="ru-RU" sz="1800" dirty="0" smtClean="0"/>
              <a:t> </a:t>
            </a:r>
            <a:r>
              <a:rPr lang="ru-RU" sz="1800" dirty="0"/>
              <a:t>не было у 63% </a:t>
            </a:r>
            <a:r>
              <a:rPr lang="ru-RU" sz="1800" dirty="0" err="1"/>
              <a:t>реабилитантов</a:t>
            </a:r>
            <a:r>
              <a:rPr lang="ru-RU" sz="1800" dirty="0"/>
              <a:t>, </a:t>
            </a:r>
            <a:r>
              <a:rPr lang="ru-RU" sz="1800" dirty="0" smtClean="0"/>
              <a:t> </a:t>
            </a:r>
            <a:r>
              <a:rPr lang="ru-RU" sz="1800" dirty="0"/>
              <a:t>одного ребенка имели 21%, </a:t>
            </a:r>
            <a:endParaRPr lang="ru-RU" sz="1800" dirty="0" smtClean="0"/>
          </a:p>
          <a:p>
            <a:pPr indent="0">
              <a:spcBef>
                <a:spcPts val="600"/>
              </a:spcBef>
              <a:buNone/>
            </a:pPr>
            <a:r>
              <a:rPr lang="ru-RU" sz="1800" dirty="0" smtClean="0"/>
              <a:t>двух </a:t>
            </a:r>
            <a:r>
              <a:rPr lang="ru-RU" sz="1800" dirty="0"/>
              <a:t>детей – 10% и трех – 3%.</a:t>
            </a:r>
          </a:p>
          <a:p>
            <a:pPr indent="0">
              <a:buNone/>
            </a:pPr>
            <a:endParaRPr lang="ru-RU" sz="1600" dirty="0" smtClean="0"/>
          </a:p>
          <a:p>
            <a:pPr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13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Модели употребления ПАВ у </a:t>
            </a:r>
            <a:r>
              <a:rPr lang="ru-RU" sz="2800" dirty="0" err="1" smtClean="0"/>
              <a:t>реабилитантов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355160" cy="397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860"/>
                <a:gridCol w="1225860"/>
                <a:gridCol w="1225860"/>
                <a:gridCol w="1225860"/>
                <a:gridCol w="1225860"/>
                <a:gridCol w="1225860"/>
              </a:tblGrid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Первое 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Второе 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Третье 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Четвертое 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Пятое 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6-9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10-14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15-17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18-19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20-24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 лет и старше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 указано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 употреблял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Средний возраст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14.2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17.4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19.1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5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Медиана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1196752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Распределение по </a:t>
            </a:r>
            <a:r>
              <a:rPr lang="ru-RU" sz="1600" b="1" dirty="0"/>
              <a:t>возрасту </a:t>
            </a:r>
            <a:r>
              <a:rPr lang="ru-RU" sz="1600" b="1" dirty="0" smtClean="0"/>
              <a:t>начала </a:t>
            </a:r>
            <a:r>
              <a:rPr lang="ru-RU" sz="1600" b="1" dirty="0"/>
              <a:t>употребления ПАВ </a:t>
            </a:r>
            <a:r>
              <a:rPr lang="ru-RU" sz="1600" b="1" dirty="0" smtClean="0"/>
              <a:t>(%)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Модели употребления ПАВ у </a:t>
            </a:r>
            <a:r>
              <a:rPr lang="ru-RU" sz="2800" dirty="0" err="1" smtClean="0"/>
              <a:t>реабилитантов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123"/>
                <a:gridCol w="880400"/>
                <a:gridCol w="733666"/>
                <a:gridCol w="880400"/>
                <a:gridCol w="1027133"/>
                <a:gridCol w="733666"/>
                <a:gridCol w="104821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ПАВ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Табак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Алкоголь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Каннабиоиды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Психостимуляторы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Галлюциногены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Опиоиды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Аптечные препараты 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Спайсы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112474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Распределение </a:t>
            </a:r>
            <a:r>
              <a:rPr lang="ru-RU" sz="1600" b="1" dirty="0" smtClean="0"/>
              <a:t>по видам  </a:t>
            </a:r>
            <a:r>
              <a:rPr lang="ru-RU" sz="1600" b="1" dirty="0"/>
              <a:t>ПАВ </a:t>
            </a:r>
            <a:r>
              <a:rPr lang="ru-RU" sz="1600" b="1" dirty="0" smtClean="0"/>
              <a:t>(%)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5733256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Среднее количество употреблявшихся ПАВ - </a:t>
            </a:r>
            <a:r>
              <a:rPr lang="en-US" sz="1600" dirty="0" smtClean="0"/>
              <a:t>3,8 (SD = 1,7)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Распространенность НДО у </a:t>
            </a:r>
            <a:r>
              <a:rPr lang="ru-RU" sz="2800" dirty="0" err="1" smtClean="0"/>
              <a:t>реабилитантов</a:t>
            </a:r>
            <a:r>
              <a:rPr lang="ru-RU" sz="2800" dirty="0" smtClean="0"/>
              <a:t> (%)</a:t>
            </a:r>
            <a:endParaRPr lang="ru-RU" sz="28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1628800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Показатели НДО у </a:t>
            </a:r>
            <a:r>
              <a:rPr lang="ru-RU" sz="2800" dirty="0" err="1" smtClean="0"/>
              <a:t>реабилитантов</a:t>
            </a:r>
            <a:r>
              <a:rPr lang="ru-RU" sz="2800" dirty="0" smtClean="0"/>
              <a:t> по полу (%)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6059016" cy="348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733256"/>
            <a:ext cx="1272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показатель у женщин  составил 4,17 (SD=2,16), у мужчин -  2,66 (SD=1,85)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56176" y="3789040"/>
          <a:ext cx="273630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02"/>
                <a:gridCol w="1032115"/>
                <a:gridCol w="792089"/>
              </a:tblGrid>
              <a:tr h="396044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bg1"/>
                          </a:solidFill>
                        </a:rPr>
                        <a:t>Средние </a:t>
                      </a:r>
                      <a:endParaRPr lang="en-US" sz="11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bg1"/>
                          </a:solidFill>
                        </a:rPr>
                        <a:t>показатели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bg1"/>
                          </a:solidFill>
                        </a:rPr>
                        <a:t>НДО</a:t>
                      </a:r>
                    </a:p>
                    <a:p>
                      <a:pPr algn="ctr"/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sz="1400" dirty="0" smtClean="0"/>
                        <a:t>p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Мужчины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N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 =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</a:rPr>
                        <a:t>76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2,66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0.001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Женщины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N=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4,17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807</Words>
  <Application>Microsoft Office PowerPoint</Application>
  <PresentationFormat>Экран (4:3)</PresentationFormat>
  <Paragraphs>237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Распространенность неблагоприятного детского опыта при расстройствах, связанных с употреблением психоактивных веществ</vt:lpstr>
      <vt:lpstr>Слайд 2</vt:lpstr>
      <vt:lpstr>Слайд 3</vt:lpstr>
      <vt:lpstr>Слайд 4</vt:lpstr>
      <vt:lpstr>Материалы и методы исследования</vt:lpstr>
      <vt:lpstr>Модели употребления ПАВ у реабилитантов</vt:lpstr>
      <vt:lpstr>Модели употребления ПАВ у реабилитантов</vt:lpstr>
      <vt:lpstr>Распространенность НДО у реабилитантов (%)</vt:lpstr>
      <vt:lpstr>Показатели НДО у реабилитантов по полу (%)</vt:lpstr>
      <vt:lpstr>Выводы</vt:lpstr>
      <vt:lpstr>Слайд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Скрининг неблагоприятного детского опыта при расстройствах, связанных со злоупотреблением психоактивными веществами, для повышения качества реабилитации</dc:title>
  <dc:creator>ПК121</dc:creator>
  <cp:lastModifiedBy>ПК121</cp:lastModifiedBy>
  <cp:revision>46</cp:revision>
  <dcterms:created xsi:type="dcterms:W3CDTF">2018-04-27T10:20:37Z</dcterms:created>
  <dcterms:modified xsi:type="dcterms:W3CDTF">2018-10-22T07:36:39Z</dcterms:modified>
</cp:coreProperties>
</file>